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0" r:id="rId7"/>
    <p:sldId id="261" r:id="rId8"/>
    <p:sldId id="269" r:id="rId9"/>
    <p:sldId id="262" r:id="rId10"/>
    <p:sldId id="271" r:id="rId11"/>
    <p:sldId id="272" r:id="rId12"/>
    <p:sldId id="274" r:id="rId13"/>
    <p:sldId id="278" r:id="rId14"/>
    <p:sldId id="273" r:id="rId15"/>
    <p:sldId id="263" r:id="rId16"/>
    <p:sldId id="268" r:id="rId17"/>
    <p:sldId id="267" r:id="rId18"/>
    <p:sldId id="264" r:id="rId19"/>
    <p:sldId id="279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8" autoAdjust="0"/>
    <p:restoredTop sz="94660"/>
  </p:normalViewPr>
  <p:slideViewPr>
    <p:cSldViewPr snapToGrid="0">
      <p:cViewPr varScale="1">
        <p:scale>
          <a:sx n="86" d="100"/>
          <a:sy n="86" d="100"/>
        </p:scale>
        <p:origin x="2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E7EA1-8157-DFC8-8F5F-A66452994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3DC6CE-C410-493A-D66C-493716AE3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4E15C-D1C2-8F36-282E-8F9E2B213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83D14-A96B-0BDF-1D3A-B78249168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2BFAF-B1CA-CCDF-3AC7-93969C963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34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E3F52-07ED-C525-B43F-8BA272FBD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F5640-9373-C2D4-1BF6-BDBADFD4A1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F46EB-B9C1-5EEB-CDDA-963FB0636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A89CE-8809-4BF9-A126-3C65039AB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C875E-ED89-9608-D6FB-6A2D0993A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65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F7AC48-E398-0568-21F5-BB55DDD5A1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785D0E-B3E6-8C8A-B3C4-58D9B9A7FE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EB79C-7815-4BAA-AF9D-0EC0DFDDC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1CA8A-A630-BB97-01BD-814C2D427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19EAD-2C3F-E5B9-95D7-673494CC2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83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C9F5-5114-5B46-B7D5-66AF774D3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22852-7A74-A3B9-4A71-3C02C5B76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BBE94-D0DB-9BD0-B1F2-734AC5437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C3000-102F-E1C8-09B2-9128D844A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9B56A-E4ED-7822-1643-1C4A83FCA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026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1FDD2-E726-BB9A-9EDD-C19175C9E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F8426-328B-2AC7-FD01-FC800E6D9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395AB-0162-CEA4-9B45-FC5A0A0BA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640B9-A153-F9BB-3E0F-542409FB6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DE2AE-2556-2D86-36C5-60E1F2C74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2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32C0A-2825-9105-DDC3-24D02EE61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C33B8-ECD7-E975-3372-BF463F3D1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66CB9-DB7B-B727-E095-0DC022DE0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27D95-D809-273E-C65B-F1FF1F3F1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DD93F-E14D-6352-71B8-79CE51A9C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F58388-C06F-B986-DFAE-03222762E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3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6737A-02FC-A708-F221-A37D35F55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F7766-F71F-CB65-61D1-3557C0FA1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CAF130-6D3B-9119-8742-3F2A9EEC01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DD628B-067D-3763-F6AC-B4AFA24AF3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E82439-BA30-44A5-5821-3C63CC7332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2C12FD-52DF-85C2-503B-BE8902E50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A2AA67-7491-6BCF-2E36-C14AE1A03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62B5C3-B273-C33F-2D46-839437CDA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4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BC2B-DACB-4624-F51E-10DAD7C3B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593528-081C-FC0C-53A7-98A2EA5BC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D9802-F3AF-BF7A-667D-199371F19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74D4C-F12A-D65B-C36A-AA50FA4A7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23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2621ED-C405-B33B-0243-1AC0814F6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6DD11-F63A-A988-C094-6D45F47D8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8439BE-7B4D-5180-976C-B25BBB995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26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83047-698A-6658-1E46-DC1B45F8A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B510B-6E7A-4806-B6CF-8E2674C8C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BA66A-7101-FCD1-4FE5-B9FC0815C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B1E4A-1AF2-7E76-A0A9-FF948334C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0F0324-5113-DADE-5D6E-39D562D7B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BEAB5-165B-F71C-7239-8785BB8FC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256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623BD-0502-32E6-DFAC-2F51344FA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5ED6A0-8C2F-CF4B-32C7-BC49C98B43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D2868-C8FA-6992-E0CC-A54FD42B80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BC907-96EF-8B19-357E-C01102233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DB8CFD-83E2-E083-5BDD-184E1CB96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795C98-C4C7-B923-9A42-7EEEEC7CB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66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419F27-57E4-6669-FC0F-EF22FDAF1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2038B-AA91-EA29-6920-C04F4B60F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0F3B6-C308-0336-2C9F-F4CD93D51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871F8-6F33-4203-BDA4-3B228BF7A1F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A000EE-E205-F452-B1C6-008AECF416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56C2D-926F-BDF5-A6D3-A5F67C664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9263B-B372-464E-B07A-CA660AF77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9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6D9DC-F7FA-4211-18D1-B03A3B9D4B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3E5AA5-07CD-6449-1176-28DD8BD34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F51ACC6-D0D4-2882-D086-08BEF512D2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2449" y="5419492"/>
            <a:ext cx="5661102" cy="1248937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sz="4700" dirty="0"/>
              <a:t>Speaker: Mike Jadoo</a:t>
            </a:r>
          </a:p>
        </p:txBody>
      </p:sp>
    </p:spTree>
    <p:extLst>
      <p:ext uri="{BB962C8B-B14F-4D97-AF65-F5344CB8AC3E}">
        <p14:creationId xmlns:p14="http://schemas.microsoft.com/office/powerpoint/2010/main" val="1356730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1C8C-5491-943E-5B3E-45A22E171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Supervised ML Model (Regression)</a:t>
            </a:r>
            <a:br>
              <a:rPr lang="en-US" sz="4400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0D49D-C303-F8C6-BF2B-3E36D620F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b="1" dirty="0">
                <a:latin typeface="+mj-lt"/>
                <a:ea typeface="+mj-ea"/>
                <a:cs typeface="+mj-cs"/>
              </a:rPr>
              <a:t>Cross Validation:</a:t>
            </a:r>
          </a:p>
          <a:p>
            <a:pPr marL="0" indent="0">
              <a:buNone/>
            </a:pPr>
            <a:endParaRPr lang="en-US" sz="3600" b="1" dirty="0"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sz="3600" b="1" dirty="0">
                <a:latin typeface="+mj-lt"/>
                <a:ea typeface="+mj-ea"/>
                <a:cs typeface="+mj-cs"/>
              </a:rPr>
              <a:t>Types of validations:</a:t>
            </a:r>
          </a:p>
          <a:p>
            <a:r>
              <a:rPr lang="en-US" sz="3600" b="1" dirty="0">
                <a:latin typeface="+mj-lt"/>
                <a:ea typeface="+mj-ea"/>
                <a:cs typeface="+mj-cs"/>
              </a:rPr>
              <a:t>Random Split</a:t>
            </a:r>
          </a:p>
          <a:p>
            <a:r>
              <a:rPr lang="en-US" sz="3600" b="1" dirty="0">
                <a:latin typeface="+mj-lt"/>
                <a:ea typeface="+mj-ea"/>
                <a:cs typeface="+mj-cs"/>
              </a:rPr>
              <a:t>Time-Based Split</a:t>
            </a:r>
          </a:p>
          <a:p>
            <a:r>
              <a:rPr lang="en-US" sz="3600" b="1" dirty="0">
                <a:latin typeface="+mj-lt"/>
                <a:ea typeface="+mj-ea"/>
                <a:cs typeface="+mj-cs"/>
              </a:rPr>
              <a:t>K-Fold Cross-Validation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2CE63F-55F0-2E49-E14D-4AE0CBFD2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6896" y="2001357"/>
            <a:ext cx="6296904" cy="167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73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E9E0C-E008-1EC2-35F1-43F3FC5C2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Overfitting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836B26-F84F-895D-B6DC-0F9CCB5CBD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1673" y="1884106"/>
            <a:ext cx="7049484" cy="282932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C53BB3-52D8-0AC2-D52D-B709F2D85261}"/>
              </a:ext>
            </a:extLst>
          </p:cNvPr>
          <p:cNvSpPr txBox="1"/>
          <p:nvPr/>
        </p:nvSpPr>
        <p:spPr>
          <a:xfrm>
            <a:off x="4326673" y="5419493"/>
            <a:ext cx="3992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Training R</a:t>
            </a:r>
            <a:r>
              <a:rPr lang="en-US" sz="2400" b="1" baseline="30000" dirty="0"/>
              <a:t>2 </a:t>
            </a:r>
            <a:r>
              <a:rPr lang="en-US" sz="2400" b="1" dirty="0"/>
              <a:t>  &gt; Test R</a:t>
            </a:r>
            <a:r>
              <a:rPr lang="en-US" sz="2400" b="1" baseline="30000" dirty="0"/>
              <a:t>2</a:t>
            </a:r>
            <a:r>
              <a:rPr lang="en-US" sz="2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3602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07700-CC3B-66EF-1455-CF3F3A6B6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6E302-94B2-3CE9-B4FB-C80ABC53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Normality: For any fixed value of X, Y is normally distributed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Homoscedasticity: The variance of residual is the same</a:t>
            </a:r>
          </a:p>
          <a:p>
            <a:pPr marL="0" indent="0">
              <a:buNone/>
            </a:pPr>
            <a:endParaRPr lang="en-US" dirty="0">
              <a:solidFill>
                <a:srgbClr val="202124"/>
              </a:solidFill>
              <a:latin typeface="Google Sans"/>
            </a:endParaRPr>
          </a:p>
          <a:p>
            <a:pPr marL="0" indent="0">
              <a:buNone/>
            </a:pP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Independence: Observations of the independent variables are not dependent-</a:t>
            </a:r>
            <a:r>
              <a:rPr lang="en-US" dirty="0"/>
              <a:t> NO </a:t>
            </a:r>
            <a:r>
              <a:rPr lang="en-US" dirty="0" err="1"/>
              <a:t>Multicolinearity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5204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929A6-A0EC-ACBE-A221-440E6E34A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Linear model Coefficients &amp; other output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4FD75B-75A7-22F7-03A2-C17156A59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2952" y="1909611"/>
            <a:ext cx="6394860" cy="3141891"/>
          </a:xfrm>
        </p:spPr>
      </p:pic>
    </p:spTree>
    <p:extLst>
      <p:ext uri="{BB962C8B-B14F-4D97-AF65-F5344CB8AC3E}">
        <p14:creationId xmlns:p14="http://schemas.microsoft.com/office/powerpoint/2010/main" val="4099042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07700-CC3B-66EF-1455-CF3F3A6B6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Model evaluation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6E302-94B2-3CE9-B4FB-C80ABC53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4400" dirty="0"/>
              <a:t>MSE – average squared difference between the predicted and actual values</a:t>
            </a:r>
          </a:p>
          <a:p>
            <a:endParaRPr lang="en-US" sz="4400" dirty="0"/>
          </a:p>
          <a:p>
            <a:r>
              <a:rPr lang="en-US" sz="4400" dirty="0"/>
              <a:t>RMSE-The square root of the mean squared error</a:t>
            </a:r>
          </a:p>
          <a:p>
            <a:endParaRPr lang="en-US" sz="4400" dirty="0"/>
          </a:p>
          <a:p>
            <a:r>
              <a:rPr lang="en-US" sz="4400" dirty="0"/>
              <a:t>R2- proportion of the variance for a dependent variable that's explained by the independent variable</a:t>
            </a:r>
          </a:p>
        </p:txBody>
      </p:sp>
    </p:spTree>
    <p:extLst>
      <p:ext uri="{BB962C8B-B14F-4D97-AF65-F5344CB8AC3E}">
        <p14:creationId xmlns:p14="http://schemas.microsoft.com/office/powerpoint/2010/main" val="883189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F36AD-83E3-9AD6-99CC-AB3E7FF3D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038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The model-Predicting weight of a fish by certain variables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EB8D1-3D90-5256-A76B-2F1976AD9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(formula=Weight ~ Height+ Width+Length1+Length2+ Length3, data=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trainSet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2A774D-76FD-D054-904B-C884C7AF6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83" y="3284034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077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E9252-7E6F-32CF-9816-E5559952C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22026E-81A0-D6E4-F35E-49D9AF7E2F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766" y="1847927"/>
            <a:ext cx="5615630" cy="4351338"/>
          </a:xfrm>
        </p:spPr>
      </p:pic>
    </p:spTree>
    <p:extLst>
      <p:ext uri="{BB962C8B-B14F-4D97-AF65-F5344CB8AC3E}">
        <p14:creationId xmlns:p14="http://schemas.microsoft.com/office/powerpoint/2010/main" val="3470394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CCB48-C236-8B7C-82D6-8B2652F5F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0894"/>
            <a:ext cx="10515600" cy="954708"/>
          </a:xfrm>
        </p:spPr>
        <p:txBody>
          <a:bodyPr/>
          <a:lstStyle/>
          <a:p>
            <a:r>
              <a:rPr lang="en-US" dirty="0"/>
              <a:t>Model 1 metrics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CBCF1AA-FAFD-E6A1-F9B9-661B45269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6612" y="1801096"/>
            <a:ext cx="4303310" cy="241213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56C17F-D981-91DC-D10D-25377DFC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646942"/>
            <a:ext cx="4877940" cy="6892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CFB97D-C958-FE15-30C7-22026EDBAE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580" y="5705548"/>
            <a:ext cx="3913136" cy="6936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9ECD9C-69B7-B39D-13D3-DC88A9978F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2489" y="1878294"/>
            <a:ext cx="4079329" cy="28721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6B41B51-D6CF-1ECF-10E0-08E1BE37E818}"/>
              </a:ext>
            </a:extLst>
          </p:cNvPr>
          <p:cNvSpPr txBox="1"/>
          <p:nvPr/>
        </p:nvSpPr>
        <p:spPr>
          <a:xfrm>
            <a:off x="838200" y="1375484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parameters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E9FD8C-D588-540B-5850-E85F3EF82E8C}"/>
              </a:ext>
            </a:extLst>
          </p:cNvPr>
          <p:cNvSpPr txBox="1"/>
          <p:nvPr/>
        </p:nvSpPr>
        <p:spPr>
          <a:xfrm>
            <a:off x="6912489" y="1431764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Linear Assumptions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478A8C-F4F7-9F2F-3FDF-F02245AB34CD}"/>
              </a:ext>
            </a:extLst>
          </p:cNvPr>
          <p:cNvSpPr txBox="1"/>
          <p:nvPr/>
        </p:nvSpPr>
        <p:spPr>
          <a:xfrm>
            <a:off x="753580" y="4277610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Check for overfitting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EB78FC-30A7-F462-C6A3-A89477395669}"/>
              </a:ext>
            </a:extLst>
          </p:cNvPr>
          <p:cNvSpPr txBox="1"/>
          <p:nvPr/>
        </p:nvSpPr>
        <p:spPr>
          <a:xfrm>
            <a:off x="753580" y="5482516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Evaluation</a:t>
            </a:r>
          </a:p>
        </p:txBody>
      </p:sp>
    </p:spTree>
    <p:extLst>
      <p:ext uri="{BB962C8B-B14F-4D97-AF65-F5344CB8AC3E}">
        <p14:creationId xmlns:p14="http://schemas.microsoft.com/office/powerpoint/2010/main" val="4222704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B669F-8FDE-DC3A-8710-9FA1B221B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New model based on coefficients (Research Tip)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4B3CB-56CE-C2DB-6EC2-C28217EAD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variables are not significate.  What do we do?</a:t>
            </a:r>
          </a:p>
        </p:txBody>
      </p:sp>
    </p:spTree>
    <p:extLst>
      <p:ext uri="{BB962C8B-B14F-4D97-AF65-F5344CB8AC3E}">
        <p14:creationId xmlns:p14="http://schemas.microsoft.com/office/powerpoint/2010/main" val="4250128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B669F-8FDE-DC3A-8710-9FA1B221B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New model based on coefficients (Research Tip)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4B3CB-56CE-C2DB-6EC2-C28217EAD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variables are not significate.  What do we do?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756856-B572-3BAE-FEB6-1635F3CA4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484" y="2841956"/>
            <a:ext cx="6639119" cy="27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0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03C0B-7E05-D5C8-80DF-CAFF1F2AC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B40D0-0FEC-A1D7-8E11-7CD584BF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About Machine Learning</a:t>
            </a:r>
          </a:p>
          <a:p>
            <a:r>
              <a:rPr lang="en-US" sz="3200" b="1" dirty="0"/>
              <a:t>Supervised Learning</a:t>
            </a:r>
          </a:p>
          <a:p>
            <a:r>
              <a:rPr lang="en-US" sz="3200" b="1" dirty="0"/>
              <a:t>R</a:t>
            </a:r>
          </a:p>
          <a:p>
            <a:r>
              <a:rPr lang="en-US" sz="3200" b="1" dirty="0"/>
              <a:t>Fishing dataset -Case study</a:t>
            </a:r>
          </a:p>
          <a:p>
            <a:r>
              <a:rPr lang="en-US" sz="3200" b="1" dirty="0"/>
              <a:t>Supervised ML Model (Regression)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550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CCB48-C236-8B7C-82D6-8B2652F5F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0894"/>
            <a:ext cx="10515600" cy="954708"/>
          </a:xfrm>
        </p:spPr>
        <p:txBody>
          <a:bodyPr/>
          <a:lstStyle/>
          <a:p>
            <a:r>
              <a:rPr lang="en-US" dirty="0"/>
              <a:t>Model 2 metrics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B41B51-D6CF-1ECF-10E0-08E1BE37E818}"/>
              </a:ext>
            </a:extLst>
          </p:cNvPr>
          <p:cNvSpPr txBox="1"/>
          <p:nvPr/>
        </p:nvSpPr>
        <p:spPr>
          <a:xfrm>
            <a:off x="838200" y="1375484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parameters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E9FD8C-D588-540B-5850-E85F3EF82E8C}"/>
              </a:ext>
            </a:extLst>
          </p:cNvPr>
          <p:cNvSpPr txBox="1"/>
          <p:nvPr/>
        </p:nvSpPr>
        <p:spPr>
          <a:xfrm>
            <a:off x="6912489" y="1431764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Linear Assumptions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478A8C-F4F7-9F2F-3FDF-F02245AB34CD}"/>
              </a:ext>
            </a:extLst>
          </p:cNvPr>
          <p:cNvSpPr txBox="1"/>
          <p:nvPr/>
        </p:nvSpPr>
        <p:spPr>
          <a:xfrm>
            <a:off x="753580" y="4277610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Check for overfitting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EB78FC-30A7-F462-C6A3-A89477395669}"/>
              </a:ext>
            </a:extLst>
          </p:cNvPr>
          <p:cNvSpPr txBox="1"/>
          <p:nvPr/>
        </p:nvSpPr>
        <p:spPr>
          <a:xfrm>
            <a:off x="753580" y="5482516"/>
            <a:ext cx="232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Evaluation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AA535C0-D026-5528-7B14-55DE18A6AE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1331" y="1754055"/>
            <a:ext cx="4563112" cy="236253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A1A1518-0E71-ADC0-6A41-EB7671A42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646942"/>
            <a:ext cx="3696216" cy="6615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3E55E3-5752-0D99-B19A-C27405368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516" y="5882666"/>
            <a:ext cx="2886478" cy="6062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2DF7D6D-D03C-B0CF-F2F0-542E58B47D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2488" y="1851276"/>
            <a:ext cx="3870741" cy="320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838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7D2E0-885A-8C08-1B80-6D9F36F56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   Is this the best way?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515969-B21B-8C47-0E6E-DC8E743ADE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1690688"/>
            <a:ext cx="5930590" cy="4508577"/>
          </a:xfrm>
        </p:spPr>
      </p:pic>
    </p:spTree>
    <p:extLst>
      <p:ext uri="{BB962C8B-B14F-4D97-AF65-F5344CB8AC3E}">
        <p14:creationId xmlns:p14="http://schemas.microsoft.com/office/powerpoint/2010/main" val="2576270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5FD17-CA5A-1078-F71F-B173B748C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b="1" dirty="0"/>
              <a:t>Machine Learning</a:t>
            </a:r>
            <a:br>
              <a:rPr lang="en-US" sz="4400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CD84C-9BCE-DC97-DCE2-336582B7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ABC076-F3BD-2B86-08F9-F1B7852F8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9599" y="459601"/>
            <a:ext cx="2354664" cy="200428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48E22526-B700-C8DC-DABC-98556FEF1932}"/>
              </a:ext>
            </a:extLst>
          </p:cNvPr>
          <p:cNvSpPr/>
          <p:nvPr/>
        </p:nvSpPr>
        <p:spPr>
          <a:xfrm>
            <a:off x="4018665" y="1825625"/>
            <a:ext cx="3289610" cy="32227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Machine Learning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A2494C-E1CD-B714-10C4-C6D82510CD6A}"/>
              </a:ext>
            </a:extLst>
          </p:cNvPr>
          <p:cNvSpPr/>
          <p:nvPr/>
        </p:nvSpPr>
        <p:spPr>
          <a:xfrm>
            <a:off x="2693386" y="3868943"/>
            <a:ext cx="2201508" cy="230802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Unsupervised Learning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175604-7138-4263-1BE4-18FEDD870723}"/>
              </a:ext>
            </a:extLst>
          </p:cNvPr>
          <p:cNvSpPr/>
          <p:nvPr/>
        </p:nvSpPr>
        <p:spPr>
          <a:xfrm>
            <a:off x="6518746" y="3868943"/>
            <a:ext cx="2201508" cy="233878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Supervised Learning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566C60-B8B0-CDAF-F802-ABDE49E9D064}"/>
              </a:ext>
            </a:extLst>
          </p:cNvPr>
          <p:cNvSpPr txBox="1"/>
          <p:nvPr/>
        </p:nvSpPr>
        <p:spPr>
          <a:xfrm>
            <a:off x="1740846" y="4394110"/>
            <a:ext cx="118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Clustering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305C9D-445C-252F-2D24-E8110CD2C9FD}"/>
              </a:ext>
            </a:extLst>
          </p:cNvPr>
          <p:cNvSpPr txBox="1"/>
          <p:nvPr/>
        </p:nvSpPr>
        <p:spPr>
          <a:xfrm>
            <a:off x="8810154" y="4394110"/>
            <a:ext cx="1376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Regression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2A6B65-0663-CEE9-38C7-3DB5B3477F23}"/>
              </a:ext>
            </a:extLst>
          </p:cNvPr>
          <p:cNvSpPr txBox="1"/>
          <p:nvPr/>
        </p:nvSpPr>
        <p:spPr>
          <a:xfrm>
            <a:off x="8706877" y="5285536"/>
            <a:ext cx="1741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663200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AEFAC-D6C2-21B3-6B24-3BD4935CA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Supervised Learning</a:t>
            </a:r>
            <a:br>
              <a:rPr lang="en-US" sz="4400" b="1" dirty="0"/>
            </a:b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F0DAA8B-2E9B-ADD0-0B95-7A517328BA1F}"/>
              </a:ext>
            </a:extLst>
          </p:cNvPr>
          <p:cNvSpPr/>
          <p:nvPr/>
        </p:nvSpPr>
        <p:spPr>
          <a:xfrm>
            <a:off x="4018665" y="1825625"/>
            <a:ext cx="3289610" cy="32227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Machine Learning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D2D1C41-5BA3-404E-FBD5-1F0BAC21A957}"/>
              </a:ext>
            </a:extLst>
          </p:cNvPr>
          <p:cNvSpPr/>
          <p:nvPr/>
        </p:nvSpPr>
        <p:spPr>
          <a:xfrm>
            <a:off x="6518746" y="3868943"/>
            <a:ext cx="2201508" cy="233878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Supervised Learning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BB53F2-A42C-A14C-208C-C842B102493D}"/>
              </a:ext>
            </a:extLst>
          </p:cNvPr>
          <p:cNvSpPr txBox="1"/>
          <p:nvPr/>
        </p:nvSpPr>
        <p:spPr>
          <a:xfrm>
            <a:off x="8810153" y="4394110"/>
            <a:ext cx="2410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Regression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B88B1A-9033-91B9-FD31-A534811E9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5310" y="1913466"/>
            <a:ext cx="3495024" cy="170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109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2D545B-63AA-336A-D111-E22840ABC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8152" y="1784195"/>
            <a:ext cx="6015696" cy="493113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B51E73-ED88-26E1-8B92-FAAB100C8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178"/>
            <a:ext cx="10515600" cy="1055068"/>
          </a:xfrm>
        </p:spPr>
        <p:txBody>
          <a:bodyPr/>
          <a:lstStyle/>
          <a:p>
            <a:r>
              <a:rPr lang="en-US" b="1" dirty="0"/>
              <a:t>R and Data Science process</a:t>
            </a: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F728B309-0777-1959-C172-373448DB1796}"/>
              </a:ext>
            </a:extLst>
          </p:cNvPr>
          <p:cNvSpPr/>
          <p:nvPr/>
        </p:nvSpPr>
        <p:spPr>
          <a:xfrm>
            <a:off x="1617232" y="1208882"/>
            <a:ext cx="1682169" cy="675671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Collection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1E26FDAB-B257-C75F-8C09-B86231223888}"/>
              </a:ext>
            </a:extLst>
          </p:cNvPr>
          <p:cNvSpPr/>
          <p:nvPr/>
        </p:nvSpPr>
        <p:spPr>
          <a:xfrm>
            <a:off x="3299401" y="1208883"/>
            <a:ext cx="1587191" cy="675671"/>
          </a:xfrm>
          <a:prstGeom prst="chevron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Cleaning</a:t>
            </a: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3335FEBA-FB83-76A2-9035-46184944B4CB}"/>
              </a:ext>
            </a:extLst>
          </p:cNvPr>
          <p:cNvSpPr/>
          <p:nvPr/>
        </p:nvSpPr>
        <p:spPr>
          <a:xfrm>
            <a:off x="4928446" y="1208882"/>
            <a:ext cx="1587191" cy="675671"/>
          </a:xfrm>
          <a:prstGeom prst="chevro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Exploring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4C9AA1EB-CF0F-38FB-0CF9-6ED3FAA1BF88}"/>
              </a:ext>
            </a:extLst>
          </p:cNvPr>
          <p:cNvSpPr/>
          <p:nvPr/>
        </p:nvSpPr>
        <p:spPr>
          <a:xfrm>
            <a:off x="6426392" y="1208884"/>
            <a:ext cx="1587191" cy="675671"/>
          </a:xfrm>
          <a:prstGeom prst="chevr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Modeling</a:t>
            </a: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DF77F5D6-B6C1-8B3F-E848-6E2F3CBEB038}"/>
              </a:ext>
            </a:extLst>
          </p:cNvPr>
          <p:cNvSpPr/>
          <p:nvPr/>
        </p:nvSpPr>
        <p:spPr>
          <a:xfrm>
            <a:off x="8131136" y="1208884"/>
            <a:ext cx="1771147" cy="675671"/>
          </a:xfrm>
          <a:prstGeom prst="chevron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3019404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A1FE5-498C-372E-664A-68983C992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7703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r>
              <a:rPr lang="en-US" sz="6000" b="1" dirty="0"/>
              <a:t>Data Story -  Fishing Market</a:t>
            </a:r>
          </a:p>
        </p:txBody>
      </p:sp>
    </p:spTree>
    <p:extLst>
      <p:ext uri="{BB962C8B-B14F-4D97-AF65-F5344CB8AC3E}">
        <p14:creationId xmlns:p14="http://schemas.microsoft.com/office/powerpoint/2010/main" val="3895234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E8926-4272-95D0-AAC4-72EA4C6C6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Fishing dataset -Case study</a:t>
            </a:r>
            <a:br>
              <a:rPr lang="en-US" sz="4400" b="1" dirty="0"/>
            </a:b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4419A-8459-701C-1A7B-82636AE77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3108" y="1552365"/>
            <a:ext cx="4274927" cy="187663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887DBFD-32C6-48F3-05E8-2458FE85FF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728" y="1179178"/>
            <a:ext cx="6639852" cy="271259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FE39DA3-D240-9A4E-34F8-3C1215C388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8067" y="4304370"/>
            <a:ext cx="3225041" cy="237256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B8B84E5-BD62-D83F-2ACD-BB69A25B7CB4}"/>
              </a:ext>
            </a:extLst>
          </p:cNvPr>
          <p:cNvSpPr txBox="1"/>
          <p:nvPr/>
        </p:nvSpPr>
        <p:spPr>
          <a:xfrm>
            <a:off x="3659458" y="4939990"/>
            <a:ext cx="1103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</a:t>
            </a:r>
          </a:p>
        </p:txBody>
      </p:sp>
    </p:spTree>
    <p:extLst>
      <p:ext uri="{BB962C8B-B14F-4D97-AF65-F5344CB8AC3E}">
        <p14:creationId xmlns:p14="http://schemas.microsoft.com/office/powerpoint/2010/main" val="3474211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F88AD-249E-7468-9D44-F3ABF1A45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B8E9A7A-E594-AE43-AE61-9B0EDB1DC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89" y="1431197"/>
            <a:ext cx="3046579" cy="20148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E8EDD3C-60F3-C3D9-BDE8-35002ACA8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021" y="458678"/>
            <a:ext cx="3381328" cy="174926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BCD923-D78D-FD31-9A4A-4FBE900535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8652" y="2789565"/>
            <a:ext cx="2712004" cy="211817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57B265C-A6A7-9DDC-D4A7-F9B9E99FD0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6741" y="4569420"/>
            <a:ext cx="5164873" cy="19063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D1036A-3405-D1E7-2E02-A5B23AEE52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2420" y="404154"/>
            <a:ext cx="2688236" cy="180378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BD6F228-E4EE-A940-7C01-ACB35ADFCF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8021" y="2560625"/>
            <a:ext cx="3381328" cy="174926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CE9F1EE-3225-6E48-25CD-89B98F69A6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890" y="3848652"/>
            <a:ext cx="3046578" cy="171476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687C909-93FA-715E-A1AC-8BEB788D3312}"/>
              </a:ext>
            </a:extLst>
          </p:cNvPr>
          <p:cNvSpPr txBox="1"/>
          <p:nvPr/>
        </p:nvSpPr>
        <p:spPr>
          <a:xfrm>
            <a:off x="1594625" y="3429000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Parkki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E95140-F595-BB89-F935-63311FBB5944}"/>
              </a:ext>
            </a:extLst>
          </p:cNvPr>
          <p:cNvSpPr txBox="1"/>
          <p:nvPr/>
        </p:nvSpPr>
        <p:spPr>
          <a:xfrm>
            <a:off x="1409427" y="5692826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Parkki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4B8E65-26A8-783E-D149-1776EAD2D233}"/>
              </a:ext>
            </a:extLst>
          </p:cNvPr>
          <p:cNvSpPr txBox="1"/>
          <p:nvPr/>
        </p:nvSpPr>
        <p:spPr>
          <a:xfrm>
            <a:off x="6345044" y="2188691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Parkki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2B6312-46FB-470A-198A-19EFAF557039}"/>
              </a:ext>
            </a:extLst>
          </p:cNvPr>
          <p:cNvSpPr txBox="1"/>
          <p:nvPr/>
        </p:nvSpPr>
        <p:spPr>
          <a:xfrm>
            <a:off x="6345044" y="4257252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Parkki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583020E-8D7B-532D-E0E3-FFC0FA6B4758}"/>
              </a:ext>
            </a:extLst>
          </p:cNvPr>
          <p:cNvSpPr txBox="1"/>
          <p:nvPr/>
        </p:nvSpPr>
        <p:spPr>
          <a:xfrm>
            <a:off x="6225536" y="6486702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Parkki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CFE53E-34DC-1D5B-DF55-E786170EE7AC}"/>
              </a:ext>
            </a:extLst>
          </p:cNvPr>
          <p:cNvSpPr txBox="1"/>
          <p:nvPr/>
        </p:nvSpPr>
        <p:spPr>
          <a:xfrm>
            <a:off x="10366918" y="2246970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Parkki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E9B2FA-F7BA-A84E-169F-828225DF8749}"/>
              </a:ext>
            </a:extLst>
          </p:cNvPr>
          <p:cNvSpPr txBox="1"/>
          <p:nvPr/>
        </p:nvSpPr>
        <p:spPr>
          <a:xfrm>
            <a:off x="10261013" y="4896336"/>
            <a:ext cx="78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Parkki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864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1C8C-5491-943E-5B3E-45A22E171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41779"/>
            <a:ext cx="10515600" cy="1325563"/>
          </a:xfrm>
        </p:spPr>
        <p:txBody>
          <a:bodyPr/>
          <a:lstStyle/>
          <a:p>
            <a:r>
              <a:rPr lang="en-US" sz="4400" b="1" dirty="0"/>
              <a:t>Supervised ML Model (Regression)</a:t>
            </a:r>
            <a:br>
              <a:rPr lang="en-US" sz="4400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0D49D-C303-F8C6-BF2B-3E36D620F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945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11877</TotalTime>
  <Words>290</Words>
  <Application>Microsoft Office PowerPoint</Application>
  <PresentationFormat>Widescreen</PresentationFormat>
  <Paragraphs>84</Paragraphs>
  <Slides>21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Google Sans</vt:lpstr>
      <vt:lpstr>Office Theme</vt:lpstr>
      <vt:lpstr>PowerPoint Presentation</vt:lpstr>
      <vt:lpstr>Agenda</vt:lpstr>
      <vt:lpstr>Machine Learning </vt:lpstr>
      <vt:lpstr>Supervised Learning </vt:lpstr>
      <vt:lpstr>R and Data Science process</vt:lpstr>
      <vt:lpstr>PowerPoint Presentation</vt:lpstr>
      <vt:lpstr>Fishing dataset -Case study </vt:lpstr>
      <vt:lpstr>Species</vt:lpstr>
      <vt:lpstr>Supervised ML Model (Regression) </vt:lpstr>
      <vt:lpstr>Supervised ML Model (Regression) </vt:lpstr>
      <vt:lpstr>Overfitting</vt:lpstr>
      <vt:lpstr>Linear Assumptions</vt:lpstr>
      <vt:lpstr>Linear model Coefficients &amp; other output</vt:lpstr>
      <vt:lpstr>Model evaluation measures</vt:lpstr>
      <vt:lpstr>The model-Predicting weight of a fish by certain variables </vt:lpstr>
      <vt:lpstr>PowerPoint Presentation</vt:lpstr>
      <vt:lpstr>Model 1 metrics</vt:lpstr>
      <vt:lpstr>New model based on coefficients (Research Tip)</vt:lpstr>
      <vt:lpstr>New model based on coefficients (Research Tip)</vt:lpstr>
      <vt:lpstr>Model 2 metrics</vt:lpstr>
      <vt:lpstr>What did we learn?   Is this the best way?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Supervised Machine Learning in R </dc:title>
  <dc:creator>Mike Jadoo</dc:creator>
  <cp:lastModifiedBy>Mike Jadoo</cp:lastModifiedBy>
  <cp:revision>19</cp:revision>
  <dcterms:created xsi:type="dcterms:W3CDTF">2024-01-05T14:28:19Z</dcterms:created>
  <dcterms:modified xsi:type="dcterms:W3CDTF">2024-01-29T11:29:37Z</dcterms:modified>
</cp:coreProperties>
</file>

<file path=docProps/thumbnail.jpeg>
</file>